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66" r:id="rId5"/>
    <p:sldId id="271" r:id="rId6"/>
    <p:sldId id="272" r:id="rId7"/>
    <p:sldId id="273" r:id="rId8"/>
    <p:sldId id="274" r:id="rId9"/>
    <p:sldId id="275" r:id="rId10"/>
    <p:sldId id="276" r:id="rId11"/>
    <p:sldId id="267" r:id="rId12"/>
    <p:sldId id="270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3D6CE-4E7F-4BE7-8E12-91B5C720E2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FC97B3-E52F-4755-AC93-452384D80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1765-F04B-4310-9079-5A3918D4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52F0A-324C-4BCF-B3A5-1F672D9D5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D4151-8FC3-4553-994E-9EC527177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4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2260F-160E-48B7-AEDA-EF125FB7C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8D910-52CA-4496-A5DB-CBA5E627A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5B9E3-217C-4ED5-AB9A-26F2C7B5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B41E1-9A4D-45EC-AC46-F1922A92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396F-8C16-4FE2-A245-C2497F1D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03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72AD4E-9F71-46DE-A7B7-46DCF3E6C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98C4D-6967-44C9-82B1-0383D7754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09399-475C-4F7A-A939-A3A3DC13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7DC60-6182-4C13-A792-D3875858E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39F7A-F6CD-40AD-94A8-09050BD1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95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271A7-ED39-490A-A0D9-D278F5F9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7563F-7A26-4A27-9CD1-E23E6280A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E4D81-D5DC-482C-9031-CB86C784D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A390A-335D-4245-A0E8-377FA22FC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66D30-724D-4F6F-B84E-FB9A13BE2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23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9F9D3-B9C0-4357-A569-36177C06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0DBAD-E4C1-42B5-840B-4CE9B3213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15AD9-DEC3-4C24-98A7-A557D20F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72581-137D-42D1-A6B1-DA3821A3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6F14E-FB3B-48AD-B104-4C33455F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7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81051-87FA-49FA-B46C-0CC2CD241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B03C5-A8E3-499B-9A93-85D89283A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C3146F-7FE2-49A9-96E8-683359897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977EC-DF82-4F37-AD1E-B0E05C0C2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5A69A-BC05-437D-AA6A-D696CC4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DCB1A-D29F-45A8-A257-657DED25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15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6E6EB-D0C3-43E6-B7B4-E371215B9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AB4AD-634A-48A6-86EA-81765AC37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A3864B-D81B-4D3F-9915-2E00F040B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97994A-1CE7-4444-9C23-30B92AD21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F1A13D-EA37-4775-833D-3BA5A59E58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92ABA-551F-489E-8FBA-1DF29ACC0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FD8764-2438-42F3-A58A-9C59D47A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C2A5F4-80F8-4466-86FE-C82B07B8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6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FD79-B69E-46F6-99E9-99946B4E4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8B828B-4546-4CBE-8E2B-023049239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D5D177-CFA0-4F94-B2A7-48F06D282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DD4EF-E3DB-47EE-89AE-E22C0EE6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237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541C7B-6CDF-4A38-BFDA-733D049D9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256949-F69B-47CB-A853-F6FCDE48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AC58EA-80E3-436A-B05B-1481E616E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3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B786-FE2B-4A27-B9BD-5C10E6B10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DC30D-4DBF-435E-9CA9-EE763DD58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E1580C-CECF-4FCA-B909-1BD8B99B3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19614-57AA-4825-901F-AA23C82F3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A62E2-1767-4271-89B5-C64037D2E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04F7A-021E-4C55-B4B4-8BFA2399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5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0B8D-DB89-411B-BABB-EDCD487E1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1C462D-8363-4786-94FF-371B8C7133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26C18-7364-491E-861E-93F5E5648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C526BC-D17C-4301-8BD9-397B4739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6115A-974A-4A13-A342-F2FEB3C5C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06B99-A74E-4B90-B425-C1B6BE2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8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5BB48-11F6-4FCC-B389-7E4331A9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1116D-B3F0-4735-8EB4-E349B3C5E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41E61-66E7-486F-B401-D07AC5DE47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D7371-B63A-4FEF-8352-DAF1CE68D088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22760-A6D7-4098-9E71-8580D0B1C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9C290-B2A0-40C5-9ED3-D6AE40415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5A09D-FB0C-479C-B603-515FCE39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20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EDBA1-7731-4A40-953D-5827199F15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9816E-DAF2-440A-AB71-696199AD79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Ehsan</a:t>
            </a:r>
          </a:p>
        </p:txBody>
      </p:sp>
    </p:spTree>
    <p:extLst>
      <p:ext uri="{BB962C8B-B14F-4D97-AF65-F5344CB8AC3E}">
        <p14:creationId xmlns:p14="http://schemas.microsoft.com/office/powerpoint/2010/main" val="2602448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DC26B-A343-43EA-8463-9C4193238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 avoidance</a:t>
            </a:r>
          </a:p>
        </p:txBody>
      </p:sp>
      <p:pic>
        <p:nvPicPr>
          <p:cNvPr id="7" name="obstaclejumper_v2">
            <a:hlinkClick r:id="" action="ppaction://media"/>
            <a:extLst>
              <a:ext uri="{FF2B5EF4-FFF2-40B4-BE49-F238E27FC236}">
                <a16:creationId xmlns:a16="http://schemas.microsoft.com/office/drawing/2014/main" id="{1015D73E-D53C-4C46-B07D-6DB6F74E3A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44700"/>
            <a:ext cx="10515600" cy="3913188"/>
          </a:xfrm>
        </p:spPr>
      </p:pic>
    </p:spTree>
    <p:extLst>
      <p:ext uri="{BB962C8B-B14F-4D97-AF65-F5344CB8AC3E}">
        <p14:creationId xmlns:p14="http://schemas.microsoft.com/office/powerpoint/2010/main" val="183698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7DCD4-7C37-46D1-B172-CEE3D9C0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712B6-A9C7-419C-A664-3DC8E39D3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implementation of the Simulation-Learned policy</a:t>
            </a:r>
          </a:p>
          <a:p>
            <a:pPr lvl="1"/>
            <a:r>
              <a:rPr lang="en-US" dirty="0"/>
              <a:t>Making sure that the controller would not harm the device</a:t>
            </a:r>
          </a:p>
          <a:p>
            <a:r>
              <a:rPr lang="en-US" dirty="0"/>
              <a:t>Hardware online learning</a:t>
            </a:r>
          </a:p>
          <a:p>
            <a:pPr lvl="1"/>
            <a:r>
              <a:rPr lang="en-US" dirty="0"/>
              <a:t>Reducing sample complexity</a:t>
            </a:r>
          </a:p>
        </p:txBody>
      </p:sp>
    </p:spTree>
    <p:extLst>
      <p:ext uri="{BB962C8B-B14F-4D97-AF65-F5344CB8AC3E}">
        <p14:creationId xmlns:p14="http://schemas.microsoft.com/office/powerpoint/2010/main" val="1748103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6E73B-1268-4001-A17E-114C4B1A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9EDC0-2502-4FD2-B1D9-30773E0BB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Hae</a:t>
            </a:r>
            <a:r>
              <a:rPr lang="en-US" dirty="0"/>
              <a:t>-Won Park, Patrick M </a:t>
            </a:r>
            <a:r>
              <a:rPr lang="en-US" dirty="0" err="1"/>
              <a:t>Wensing</a:t>
            </a:r>
            <a:r>
              <a:rPr lang="en-US" dirty="0"/>
              <a:t>, and </a:t>
            </a:r>
            <a:r>
              <a:rPr lang="en-US" dirty="0" err="1"/>
              <a:t>Sangbae</a:t>
            </a:r>
            <a:r>
              <a:rPr lang="en-US" dirty="0"/>
              <a:t> Kim, “High-speed bounding with the MIT Cheetah 2: Control design and experiments,” </a:t>
            </a:r>
            <a:r>
              <a:rPr lang="en-US" i="1" dirty="0"/>
              <a:t>The International Journal of Robotics Research</a:t>
            </a:r>
            <a:r>
              <a:rPr lang="en-US" dirty="0"/>
              <a:t>, vol. 36, no. 2, Feb. 2017.</a:t>
            </a:r>
          </a:p>
          <a:p>
            <a:r>
              <a:rPr lang="en-US" dirty="0"/>
              <a:t>Schulman, J., Wolski, F., </a:t>
            </a:r>
            <a:r>
              <a:rPr lang="en-US" dirty="0" err="1"/>
              <a:t>Dhariwal</a:t>
            </a:r>
            <a:r>
              <a:rPr lang="en-US" dirty="0"/>
              <a:t>, P., Radford, A. and </a:t>
            </a:r>
            <a:r>
              <a:rPr lang="en-US" dirty="0" err="1"/>
              <a:t>Klimov</a:t>
            </a:r>
            <a:r>
              <a:rPr lang="en-US" dirty="0"/>
              <a:t>, O., 2017. Proximal policy optimization algorithms. </a:t>
            </a:r>
            <a:r>
              <a:rPr lang="en-US" i="1" dirty="0" err="1"/>
              <a:t>arXiv</a:t>
            </a:r>
            <a:r>
              <a:rPr lang="en-US" i="1" dirty="0"/>
              <a:t> preprint arXiv:1707.06347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3286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BC969-C4CD-40A3-B1B9-81854B05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34152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03DA5-0D6A-4864-AC51-EAA4A88D3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339"/>
            <a:ext cx="10515600" cy="56736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b="1" dirty="0"/>
          </a:p>
          <a:p>
            <a:pPr marL="0" indent="0" algn="ctr">
              <a:buNone/>
            </a:pPr>
            <a:endParaRPr lang="en-US" sz="5400" b="1" dirty="0"/>
          </a:p>
          <a:p>
            <a:pPr marL="0" indent="0" algn="ctr">
              <a:buNone/>
            </a:pPr>
            <a:endParaRPr lang="en-US" sz="5400" b="1" dirty="0"/>
          </a:p>
          <a:p>
            <a:pPr marL="0" indent="0" algn="ctr">
              <a:buNone/>
            </a:pPr>
            <a:r>
              <a:rPr lang="en-US" sz="54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4394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7392C-66FD-406F-A42B-9A0F5CBAA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Cheetah Video</a:t>
            </a:r>
          </a:p>
        </p:txBody>
      </p:sp>
      <p:pic>
        <p:nvPicPr>
          <p:cNvPr id="4" name="MIT cheetah robot lands the running jump">
            <a:hlinkClick r:id="" action="ppaction://media"/>
            <a:extLst>
              <a:ext uri="{FF2B5EF4-FFF2-40B4-BE49-F238E27FC236}">
                <a16:creationId xmlns:a16="http://schemas.microsoft.com/office/drawing/2014/main" id="{1F8CDC33-9EB5-4CD0-8EC9-A7FB0A5D1C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2571" y="1586278"/>
            <a:ext cx="9036597" cy="5082970"/>
          </a:xfrm>
        </p:spPr>
      </p:pic>
    </p:spTree>
    <p:extLst>
      <p:ext uri="{BB962C8B-B14F-4D97-AF65-F5344CB8AC3E}">
        <p14:creationId xmlns:p14="http://schemas.microsoft.com/office/powerpoint/2010/main" val="123176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C4E9-5DE9-4A7A-A923-82F545B43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E5E2B-483F-4013-9285-804CCAFDB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A generalizable learning methodology needs to be integrated in such robots!</a:t>
            </a:r>
          </a:p>
        </p:txBody>
      </p:sp>
    </p:spTree>
    <p:extLst>
      <p:ext uri="{BB962C8B-B14F-4D97-AF65-F5344CB8AC3E}">
        <p14:creationId xmlns:p14="http://schemas.microsoft.com/office/powerpoint/2010/main" val="439539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3DF5E-C234-4CE2-8644-5179A8634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1835F-E73E-459B-9555-58CABB1D5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Description:</a:t>
            </a:r>
          </a:p>
          <a:p>
            <a:pPr lvl="1"/>
            <a:r>
              <a:rPr lang="en-US" dirty="0"/>
              <a:t>Simulating a 1-legged robot, and controlling it using RL.</a:t>
            </a:r>
          </a:p>
          <a:p>
            <a:r>
              <a:rPr lang="en-US" dirty="0"/>
              <a:t>Simulation Details:</a:t>
            </a:r>
          </a:p>
          <a:p>
            <a:pPr lvl="1"/>
            <a:r>
              <a:rPr lang="en-US" dirty="0"/>
              <a:t>Simulation Physics Engine: Bullet</a:t>
            </a:r>
          </a:p>
          <a:p>
            <a:pPr lvl="1"/>
            <a:r>
              <a:rPr lang="en-US" dirty="0"/>
              <a:t>API : </a:t>
            </a:r>
            <a:r>
              <a:rPr lang="en-US" dirty="0" err="1"/>
              <a:t>PyBullet</a:t>
            </a:r>
            <a:endParaRPr lang="en-US" dirty="0"/>
          </a:p>
          <a:p>
            <a:r>
              <a:rPr lang="en-US" dirty="0"/>
              <a:t>Implementation:</a:t>
            </a:r>
          </a:p>
          <a:p>
            <a:pPr lvl="1"/>
            <a:r>
              <a:rPr lang="en-US" dirty="0"/>
              <a:t>Algorithm: PPO</a:t>
            </a:r>
          </a:p>
          <a:p>
            <a:r>
              <a:rPr lang="en-US" dirty="0"/>
              <a:t>Target:</a:t>
            </a:r>
          </a:p>
          <a:p>
            <a:pPr lvl="1"/>
            <a:r>
              <a:rPr lang="en-US" dirty="0"/>
              <a:t>avoiding a moving obstacle on a conveyer belt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941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8F77-EB62-4FA6-B7E2-28CCD928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4C314-C5B6-4770-A9CE-42267D210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challenge was to set up the simulator properly.</a:t>
            </a:r>
          </a:p>
          <a:p>
            <a:pPr lvl="1"/>
            <a:r>
              <a:rPr lang="en-US" dirty="0"/>
              <a:t>Setting the friction coefficients properly was a challenge.</a:t>
            </a:r>
          </a:p>
          <a:p>
            <a:pPr lvl="1"/>
            <a:r>
              <a:rPr lang="en-US" dirty="0"/>
              <a:t>Motors should be deactivated and then used properly.</a:t>
            </a:r>
          </a:p>
          <a:p>
            <a:pPr lvl="1"/>
            <a:r>
              <a:rPr lang="en-US" dirty="0"/>
              <a:t>Robot description should be very precise.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5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8F77-EB62-4FA6-B7E2-28CCD928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4C314-C5B6-4770-A9CE-42267D210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Reward shaping was also an important challenge.</a:t>
            </a:r>
          </a:p>
          <a:p>
            <a:pPr lvl="1"/>
            <a:r>
              <a:rPr lang="en-US" dirty="0"/>
              <a:t>The potential energy is the first shot</a:t>
            </a:r>
          </a:p>
          <a:p>
            <a:pPr lvl="2"/>
            <a:r>
              <a:rPr lang="en-US" dirty="0"/>
              <a:t>However, it is unstable.</a:t>
            </a:r>
          </a:p>
          <a:p>
            <a:pPr lvl="1"/>
            <a:r>
              <a:rPr lang="en-US" dirty="0"/>
              <a:t>The motor energy consumption could help in stabilization</a:t>
            </a:r>
          </a:p>
          <a:p>
            <a:pPr lvl="2"/>
            <a:r>
              <a:rPr lang="en-US" dirty="0"/>
              <a:t>However, the robot could lean on itself for avoiding energy consumption.</a:t>
            </a:r>
          </a:p>
          <a:p>
            <a:pPr lvl="1"/>
            <a:r>
              <a:rPr lang="en-US" dirty="0"/>
              <a:t>Self and ground collision costs could help.</a:t>
            </a:r>
          </a:p>
          <a:p>
            <a:pPr lvl="1"/>
            <a:r>
              <a:rPr lang="en-US" dirty="0"/>
              <a:t>For robot safety, we would like it to respect some boundaries. For instance, learning not to cross some angular red lines.</a:t>
            </a:r>
          </a:p>
          <a:p>
            <a:pPr lvl="1"/>
            <a:r>
              <a:rPr lang="en-US" dirty="0"/>
              <a:t>Stall torque costs could also benefit in getting more energy-efficient and stable agent.</a:t>
            </a:r>
          </a:p>
          <a:p>
            <a:pPr lvl="1"/>
            <a:r>
              <a:rPr lang="en-US" dirty="0"/>
              <a:t>Angular displacement cost, could discipline the legs.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636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EA6ED-06B9-41B0-BA76-1CFBD1D9C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Shaping: Types of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D700E-8A8B-49B8-A799-A73EF5152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15280"/>
            <a:ext cx="10515600" cy="143451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really need to recognize the type of issue.</a:t>
            </a:r>
          </a:p>
          <a:p>
            <a:r>
              <a:rPr lang="en-US" dirty="0"/>
              <a:t>Each has its own cures. You should not confuse the two.</a:t>
            </a:r>
          </a:p>
          <a:p>
            <a:r>
              <a:rPr lang="en-US" dirty="0"/>
              <a:t>You may end up alternating between the two.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A8DF0-0630-48E4-BAF2-7219381EEA46}"/>
              </a:ext>
            </a:extLst>
          </p:cNvPr>
          <p:cNvSpPr/>
          <p:nvPr/>
        </p:nvSpPr>
        <p:spPr>
          <a:xfrm>
            <a:off x="838200" y="1786855"/>
            <a:ext cx="4630723" cy="26257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Policy Optimization problems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7E51457-4529-4D75-89B9-A9F596AF2550}"/>
              </a:ext>
            </a:extLst>
          </p:cNvPr>
          <p:cNvSpPr/>
          <p:nvPr/>
        </p:nvSpPr>
        <p:spPr>
          <a:xfrm>
            <a:off x="6723079" y="1786855"/>
            <a:ext cx="4528657" cy="26257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Unwanted semi-optimal agent behaviors</a:t>
            </a:r>
          </a:p>
        </p:txBody>
      </p:sp>
    </p:spTree>
    <p:extLst>
      <p:ext uri="{BB962C8B-B14F-4D97-AF65-F5344CB8AC3E}">
        <p14:creationId xmlns:p14="http://schemas.microsoft.com/office/powerpoint/2010/main" val="90404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42F4-10F8-465E-A8B1-7249C8FF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Standing video</a:t>
            </a:r>
          </a:p>
        </p:txBody>
      </p:sp>
      <p:pic>
        <p:nvPicPr>
          <p:cNvPr id="4" name="standing_v1">
            <a:hlinkClick r:id="" action="ppaction://media"/>
            <a:extLst>
              <a:ext uri="{FF2B5EF4-FFF2-40B4-BE49-F238E27FC236}">
                <a16:creationId xmlns:a16="http://schemas.microsoft.com/office/drawing/2014/main" id="{E07E87CF-8236-4CF6-849D-54D7F3C91C5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44700"/>
            <a:ext cx="10515600" cy="3913188"/>
          </a:xfrm>
        </p:spPr>
      </p:pic>
    </p:spTree>
    <p:extLst>
      <p:ext uri="{BB962C8B-B14F-4D97-AF65-F5344CB8AC3E}">
        <p14:creationId xmlns:p14="http://schemas.microsoft.com/office/powerpoint/2010/main" val="3913893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C775F-C491-4630-92B6-EB4794DFE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 avoidance</a:t>
            </a:r>
          </a:p>
        </p:txBody>
      </p:sp>
      <p:pic>
        <p:nvPicPr>
          <p:cNvPr id="4" name="obstaclejump2_v1">
            <a:hlinkClick r:id="" action="ppaction://media"/>
            <a:extLst>
              <a:ext uri="{FF2B5EF4-FFF2-40B4-BE49-F238E27FC236}">
                <a16:creationId xmlns:a16="http://schemas.microsoft.com/office/drawing/2014/main" id="{0C5A53F3-45B6-447C-829D-DC0672AA6A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44700"/>
            <a:ext cx="10515600" cy="3913188"/>
          </a:xfrm>
        </p:spPr>
      </p:pic>
    </p:spTree>
    <p:extLst>
      <p:ext uri="{BB962C8B-B14F-4D97-AF65-F5344CB8AC3E}">
        <p14:creationId xmlns:p14="http://schemas.microsoft.com/office/powerpoint/2010/main" val="917736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307</Words>
  <Application>Microsoft Office PowerPoint</Application>
  <PresentationFormat>Widescreen</PresentationFormat>
  <Paragraphs>53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Project Presentation</vt:lpstr>
      <vt:lpstr>Review: Cheetah Video</vt:lpstr>
      <vt:lpstr>Review: Takeaway message</vt:lpstr>
      <vt:lpstr>Project Proposal</vt:lpstr>
      <vt:lpstr>Challenges</vt:lpstr>
      <vt:lpstr>Challenges</vt:lpstr>
      <vt:lpstr>Reward Shaping: Types of issues</vt:lpstr>
      <vt:lpstr>Standing video</vt:lpstr>
      <vt:lpstr>Obstacle avoidance</vt:lpstr>
      <vt:lpstr>Obstacle avoidance</vt:lpstr>
      <vt:lpstr>Future Work</vt:lpstr>
      <vt:lpstr>References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Saleh, Ehsan</dc:creator>
  <cp:lastModifiedBy>Saleh, Ehsan</cp:lastModifiedBy>
  <cp:revision>11</cp:revision>
  <dcterms:created xsi:type="dcterms:W3CDTF">2018-11-14T23:38:01Z</dcterms:created>
  <dcterms:modified xsi:type="dcterms:W3CDTF">2018-12-11T05:03:03Z</dcterms:modified>
</cp:coreProperties>
</file>

<file path=docProps/thumbnail.jpeg>
</file>